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7" r:id="rId2"/>
    <p:sldId id="273" r:id="rId3"/>
    <p:sldId id="261" r:id="rId4"/>
    <p:sldId id="265" r:id="rId5"/>
    <p:sldId id="280" r:id="rId6"/>
    <p:sldId id="282" r:id="rId7"/>
    <p:sldId id="283" r:id="rId8"/>
    <p:sldId id="285" r:id="rId9"/>
    <p:sldId id="275" r:id="rId10"/>
    <p:sldId id="267" r:id="rId11"/>
    <p:sldId id="262" r:id="rId12"/>
    <p:sldId id="277" r:id="rId13"/>
    <p:sldId id="276" r:id="rId14"/>
    <p:sldId id="286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A58A-D487-4C8B-8AB7-DD3BB4E27805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07496-D497-4B2D-864E-1752345ED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4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74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3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7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3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9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3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2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0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5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0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5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1407"/>
            <a:ext cx="12186242" cy="52818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0" y="4818197"/>
            <a:ext cx="2665723" cy="1184877"/>
          </a:xfrm>
          <a:prstGeom prst="rect">
            <a:avLst/>
          </a:prstGeom>
        </p:spPr>
      </p:pic>
      <p:sp>
        <p:nvSpPr>
          <p:cNvPr id="11" name="Shape 179"/>
          <p:cNvSpPr txBox="1">
            <a:spLocks/>
          </p:cNvSpPr>
          <p:nvPr/>
        </p:nvSpPr>
        <p:spPr>
          <a:xfrm>
            <a:off x="7607642" y="4759788"/>
            <a:ext cx="4300151" cy="1739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курс «Живое право»</a:t>
            </a: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аспирантка ЮИ ТГУ Желева Ольга Викторовна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(номинация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практика преподавания аспирантами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магистрантами)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6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325108" y="5288406"/>
            <a:ext cx="9524124" cy="10135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курсы занятий в трех 9-х и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трех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10-х классах (всего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ru-RU" sz="2400" dirty="0">
                <a:solidFill>
                  <a:schemeClr val="tx1"/>
                </a:solidFill>
              </a:rPr>
              <a:t>занятий).</a:t>
            </a: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08856" y="6088830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К</a:t>
            </a:r>
            <a:r>
              <a:rPr lang="ru-RU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урс </a:t>
            </a: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«Живое право»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56" y="195967"/>
            <a:ext cx="9058655" cy="516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11</a:t>
            </a:fld>
            <a:endParaRPr lang="ru-RU"/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369440" y="1673375"/>
            <a:ext cx="7740255" cy="49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Shape 11"/>
          <p:cNvSpPr txBox="1">
            <a:spLocks/>
          </p:cNvSpPr>
          <p:nvPr/>
        </p:nvSpPr>
        <p:spPr>
          <a:xfrm>
            <a:off x="6419548" y="4722631"/>
            <a:ext cx="6596370" cy="49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4"/>
          <p:cNvSpPr/>
          <p:nvPr/>
        </p:nvSpPr>
        <p:spPr>
          <a:xfrm>
            <a:off x="1369440" y="6073289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Курс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«Живое право»</a:t>
            </a:r>
          </a:p>
        </p:txBody>
      </p:sp>
      <p:pic>
        <p:nvPicPr>
          <p:cNvPr id="11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456360"/>
            <a:ext cx="5782962" cy="45604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806" y="456361"/>
            <a:ext cx="5844746" cy="45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12</a:t>
            </a:fld>
            <a:endParaRPr lang="ru-RU"/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250838" y="6079351"/>
            <a:ext cx="1535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Курс </a:t>
            </a: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«Живое право»</a:t>
            </a: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112093" y="2049463"/>
            <a:ext cx="2160588" cy="1079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</a:rPr>
              <a:t>Студенты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136281" y="4498975"/>
            <a:ext cx="2087562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Практические </a:t>
            </a:r>
          </a:p>
          <a:p>
            <a:pPr algn="ctr" eaLnBrk="1" hangingPunct="1"/>
            <a:r>
              <a:rPr lang="ru-RU" altLang="ru-RU" sz="2000" b="1"/>
              <a:t>навыки</a:t>
            </a:r>
            <a:r>
              <a:rPr lang="ru-RU" altLang="ru-RU" sz="2000"/>
              <a:t> 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943443" y="1690688"/>
            <a:ext cx="2592388" cy="1800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Уникальные и </a:t>
            </a:r>
          </a:p>
          <a:p>
            <a:pPr algn="ctr" eaLnBrk="1" hangingPunct="1"/>
            <a:r>
              <a:rPr lang="ru-RU" altLang="ru-RU" b="1"/>
              <a:t>широкие </a:t>
            </a:r>
          </a:p>
          <a:p>
            <a:pPr algn="ctr" eaLnBrk="1" hangingPunct="1"/>
            <a:r>
              <a:rPr lang="ru-RU" altLang="ru-RU" b="1"/>
              <a:t>возможности </a:t>
            </a:r>
          </a:p>
          <a:p>
            <a:pPr algn="ctr" eaLnBrk="1" hangingPunct="1"/>
            <a:r>
              <a:rPr lang="ru-RU" altLang="ru-RU" b="1"/>
              <a:t>для </a:t>
            </a:r>
          </a:p>
          <a:p>
            <a:pPr algn="ctr" eaLnBrk="1" hangingPunct="1"/>
            <a:r>
              <a:rPr lang="ru-RU" altLang="ru-RU" b="1"/>
              <a:t>профессионального</a:t>
            </a:r>
          </a:p>
          <a:p>
            <a:pPr algn="ctr" eaLnBrk="1" hangingPunct="1"/>
            <a:r>
              <a:rPr lang="ru-RU" altLang="ru-RU" b="1"/>
              <a:t> развития</a:t>
            </a:r>
            <a:r>
              <a:rPr lang="ru-RU" altLang="ru-RU"/>
              <a:t>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14881" y="4354513"/>
            <a:ext cx="24479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900" b="1"/>
              <a:t>Коммуникативные </a:t>
            </a:r>
          </a:p>
          <a:p>
            <a:pPr algn="ctr" eaLnBrk="1" hangingPunct="1"/>
            <a:r>
              <a:rPr lang="ru-RU" altLang="ru-RU" sz="1900" b="1"/>
              <a:t>навыки</a:t>
            </a:r>
            <a:r>
              <a:rPr lang="ru-RU" altLang="ru-RU" sz="1900"/>
              <a:t>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54968" y="4498975"/>
            <a:ext cx="2087563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900" b="1"/>
              <a:t>Аналитические</a:t>
            </a:r>
          </a:p>
          <a:p>
            <a:pPr algn="ctr" eaLnBrk="1" hangingPunct="1"/>
            <a:r>
              <a:rPr lang="ru-RU" altLang="ru-RU" sz="1900" b="1"/>
              <a:t> навыки</a:t>
            </a:r>
            <a:r>
              <a:rPr lang="ru-RU" altLang="ru-RU" sz="1900"/>
              <a:t> 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775918" y="2049463"/>
            <a:ext cx="2087563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Навыки </a:t>
            </a:r>
          </a:p>
          <a:p>
            <a:pPr algn="ctr" eaLnBrk="1" hangingPunct="1"/>
            <a:r>
              <a:rPr lang="ru-RU" altLang="ru-RU" b="1"/>
              <a:t>планирования </a:t>
            </a:r>
          </a:p>
          <a:p>
            <a:pPr algn="ctr" eaLnBrk="1" hangingPunct="1"/>
            <a:r>
              <a:rPr lang="ru-RU" altLang="ru-RU" b="1"/>
              <a:t>времени</a:t>
            </a: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H="1">
            <a:off x="4607268" y="2698750"/>
            <a:ext cx="5048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>
            <a:off x="7271093" y="2698750"/>
            <a:ext cx="43338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3815106" y="2986088"/>
            <a:ext cx="151288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6191593" y="3201988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6839293" y="3057525"/>
            <a:ext cx="208915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4535831" y="3275013"/>
            <a:ext cx="482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D60093"/>
                </a:solidFill>
              </a:rPr>
              <a:t>П  Р  И  О  Б  Р  Е  Т  У  Т</a:t>
            </a:r>
          </a:p>
        </p:txBody>
      </p:sp>
    </p:spTree>
    <p:extLst>
      <p:ext uri="{BB962C8B-B14F-4D97-AF65-F5344CB8AC3E}">
        <p14:creationId xmlns:p14="http://schemas.microsoft.com/office/powerpoint/2010/main" val="3141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13</a:t>
            </a:fld>
            <a:endParaRPr lang="ru-RU"/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351407" y="6173400"/>
            <a:ext cx="1535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Курс </a:t>
            </a: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«Живое право»</a:t>
            </a: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5079907" y="1371600"/>
            <a:ext cx="1657350" cy="12239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Школьники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7096032" y="1371600"/>
            <a:ext cx="2447925" cy="13668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Формулировать </a:t>
            </a:r>
          </a:p>
          <a:p>
            <a:pPr algn="ctr" eaLnBrk="1" hangingPunct="1"/>
            <a:r>
              <a:rPr lang="ru-RU" altLang="ru-RU"/>
              <a:t>и аргументировать </a:t>
            </a:r>
          </a:p>
          <a:p>
            <a:pPr algn="ctr" eaLnBrk="1" hangingPunct="1"/>
            <a:r>
              <a:rPr lang="ru-RU" altLang="ru-RU"/>
              <a:t>свою позицию  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7096032" y="5835650"/>
            <a:ext cx="2519363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Работать в группе 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7096032" y="2882900"/>
            <a:ext cx="2519363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Находить </a:t>
            </a:r>
          </a:p>
          <a:p>
            <a:pPr algn="ctr" eaLnBrk="1" hangingPunct="1"/>
            <a:r>
              <a:rPr lang="ru-RU" altLang="ru-RU"/>
              <a:t>компромисс в </a:t>
            </a:r>
          </a:p>
          <a:p>
            <a:pPr algn="ctr" eaLnBrk="1" hangingPunct="1"/>
            <a:r>
              <a:rPr lang="ru-RU" altLang="ru-RU"/>
              <a:t>процессе </a:t>
            </a:r>
          </a:p>
          <a:p>
            <a:pPr algn="ctr" eaLnBrk="1" hangingPunct="1"/>
            <a:r>
              <a:rPr lang="ru-RU" altLang="ru-RU"/>
              <a:t>принятия решения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7096032" y="4179887"/>
            <a:ext cx="2519363" cy="1441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Проводить анализ </a:t>
            </a:r>
          </a:p>
          <a:p>
            <a:pPr algn="ctr" eaLnBrk="1" hangingPunct="1"/>
            <a:r>
              <a:rPr lang="ru-RU" altLang="ru-RU"/>
              <a:t>жизненных</a:t>
            </a:r>
          </a:p>
          <a:p>
            <a:pPr algn="ctr" eaLnBrk="1" hangingPunct="1"/>
            <a:r>
              <a:rPr lang="ru-RU" altLang="ru-RU"/>
              <a:t> ситуаций с </a:t>
            </a:r>
          </a:p>
          <a:p>
            <a:pPr algn="ctr" eaLnBrk="1" hangingPunct="1"/>
            <a:r>
              <a:rPr lang="ru-RU" altLang="ru-RU"/>
              <a:t>точки зрения права</a:t>
            </a: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2054132" y="1443037"/>
            <a:ext cx="2879725" cy="1441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Узнают о том, </a:t>
            </a:r>
          </a:p>
          <a:p>
            <a:pPr algn="ctr" eaLnBrk="1" hangingPunct="1"/>
            <a:r>
              <a:rPr lang="ru-RU" altLang="ru-RU"/>
              <a:t>что такое право, </a:t>
            </a:r>
          </a:p>
          <a:p>
            <a:pPr algn="ctr" eaLnBrk="1" hangingPunct="1"/>
            <a:r>
              <a:rPr lang="ru-RU" altLang="ru-RU"/>
              <a:t>как определять и </a:t>
            </a:r>
          </a:p>
          <a:p>
            <a:pPr algn="ctr" eaLnBrk="1" hangingPunct="1"/>
            <a:r>
              <a:rPr lang="ru-RU" altLang="ru-RU"/>
              <a:t>защищать свои права</a:t>
            </a: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H="1">
            <a:off x="5006882" y="2451100"/>
            <a:ext cx="2889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5799045" y="2667000"/>
            <a:ext cx="0" cy="3887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943507" y="3314700"/>
            <a:ext cx="3492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Н</a:t>
            </a:r>
          </a:p>
          <a:p>
            <a:pPr eaLnBrk="1" hangingPunct="1"/>
            <a:r>
              <a:rPr lang="ru-RU" altLang="ru-RU" b="1"/>
              <a:t>А</a:t>
            </a:r>
          </a:p>
          <a:p>
            <a:pPr eaLnBrk="1" hangingPunct="1"/>
            <a:r>
              <a:rPr lang="ru-RU" altLang="ru-RU" b="1"/>
              <a:t>У</a:t>
            </a:r>
          </a:p>
          <a:p>
            <a:pPr eaLnBrk="1" hangingPunct="1"/>
            <a:r>
              <a:rPr lang="ru-RU" altLang="ru-RU" b="1"/>
              <a:t>Ч</a:t>
            </a:r>
          </a:p>
          <a:p>
            <a:pPr eaLnBrk="1" hangingPunct="1"/>
            <a:r>
              <a:rPr lang="ru-RU" altLang="ru-RU" b="1"/>
              <a:t>А</a:t>
            </a:r>
          </a:p>
          <a:p>
            <a:pPr eaLnBrk="1" hangingPunct="1"/>
            <a:r>
              <a:rPr lang="ru-RU" altLang="ru-RU" b="1"/>
              <a:t>Т</a:t>
            </a:r>
          </a:p>
          <a:p>
            <a:pPr eaLnBrk="1" hangingPunct="1"/>
            <a:r>
              <a:rPr lang="ru-RU" altLang="ru-RU" b="1"/>
              <a:t>С</a:t>
            </a:r>
          </a:p>
          <a:p>
            <a:pPr eaLnBrk="1" hangingPunct="1"/>
            <a:r>
              <a:rPr lang="ru-RU" altLang="ru-RU" b="1"/>
              <a:t>Я</a:t>
            </a:r>
          </a:p>
          <a:p>
            <a:pPr eaLnBrk="1" hangingPunct="1"/>
            <a:endParaRPr lang="ru-RU" altLang="ru-RU"/>
          </a:p>
        </p:txBody>
      </p:sp>
      <p:sp>
        <p:nvSpPr>
          <p:cNvPr id="29" name="Line 34"/>
          <p:cNvSpPr>
            <a:spLocks noChangeShapeType="1"/>
          </p:cNvSpPr>
          <p:nvPr/>
        </p:nvSpPr>
        <p:spPr bwMode="auto">
          <a:xfrm flipV="1">
            <a:off x="5799045" y="2451100"/>
            <a:ext cx="12239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30" name="Line 35"/>
          <p:cNvSpPr>
            <a:spLocks noChangeShapeType="1"/>
          </p:cNvSpPr>
          <p:nvPr/>
        </p:nvSpPr>
        <p:spPr bwMode="auto">
          <a:xfrm>
            <a:off x="5799045" y="6267450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31" name="Line 37"/>
          <p:cNvSpPr>
            <a:spLocks noChangeShapeType="1"/>
          </p:cNvSpPr>
          <p:nvPr/>
        </p:nvSpPr>
        <p:spPr bwMode="auto">
          <a:xfrm>
            <a:off x="5799045" y="5043487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32" name="Line 38"/>
          <p:cNvSpPr>
            <a:spLocks noChangeShapeType="1"/>
          </p:cNvSpPr>
          <p:nvPr/>
        </p:nvSpPr>
        <p:spPr bwMode="auto">
          <a:xfrm>
            <a:off x="5799045" y="3890962"/>
            <a:ext cx="1296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9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784" y="320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проведенных занятий студентами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Видео-отзыв студенто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4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0"/>
          <p:cNvSpPr/>
          <p:nvPr/>
        </p:nvSpPr>
        <p:spPr>
          <a:xfrm>
            <a:off x="889784" y="1535597"/>
            <a:ext cx="75623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b="1" dirty="0" err="1">
                <a:solidFill>
                  <a:schemeClr val="bg1"/>
                </a:solidFill>
              </a:rPr>
              <a:t>Спасибо</a:t>
            </a:r>
            <a:r>
              <a:rPr sz="6000" b="1" dirty="0">
                <a:solidFill>
                  <a:schemeClr val="bg1"/>
                </a:solidFill>
              </a:rPr>
              <a:t> </a:t>
            </a:r>
            <a:r>
              <a:rPr sz="6000" b="1" dirty="0" err="1" smtClean="0">
                <a:solidFill>
                  <a:schemeClr val="bg1"/>
                </a:solidFill>
              </a:rPr>
              <a:t>за</a:t>
            </a:r>
            <a:r>
              <a:rPr sz="6000" b="1" dirty="0" smtClean="0">
                <a:solidFill>
                  <a:schemeClr val="bg1"/>
                </a:solidFill>
              </a:rPr>
              <a:t> </a:t>
            </a:r>
            <a:r>
              <a:rPr sz="6000" b="1" dirty="0" err="1">
                <a:solidFill>
                  <a:schemeClr val="bg1"/>
                </a:solidFill>
              </a:rPr>
              <a:t>внимание</a:t>
            </a:r>
            <a:r>
              <a:rPr sz="6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3" y="4848725"/>
            <a:ext cx="1324027" cy="1515191"/>
          </a:xfrm>
          <a:prstGeom prst="rect">
            <a:avLst/>
          </a:prstGeom>
        </p:spPr>
      </p:pic>
      <p:sp>
        <p:nvSpPr>
          <p:cNvPr id="7" name="Shape 200"/>
          <p:cNvSpPr/>
          <p:nvPr/>
        </p:nvSpPr>
        <p:spPr>
          <a:xfrm>
            <a:off x="8452109" y="4723743"/>
            <a:ext cx="310597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400" dirty="0" smtClean="0">
                <a:solidFill>
                  <a:schemeClr val="bg1"/>
                </a:solidFill>
              </a:rPr>
              <a:t>Национальный </a:t>
            </a:r>
            <a:r>
              <a:rPr lang="ru-RU" sz="1600" dirty="0">
                <a:solidFill>
                  <a:schemeClr val="bg1"/>
                </a:solidFill>
              </a:rPr>
              <a:t>исследовательский</a:t>
            </a:r>
          </a:p>
          <a:p>
            <a:r>
              <a:rPr lang="ru-RU" sz="1400" dirty="0">
                <a:solidFill>
                  <a:schemeClr val="bg1"/>
                </a:solidFill>
              </a:rPr>
              <a:t>Томский государственный </a:t>
            </a:r>
            <a:r>
              <a:rPr lang="ru-RU" sz="1400" dirty="0" smtClean="0">
                <a:solidFill>
                  <a:schemeClr val="bg1"/>
                </a:solidFill>
              </a:rPr>
              <a:t>университет</a:t>
            </a:r>
            <a:endParaRPr lang="ru-RU" sz="1400" dirty="0">
              <a:solidFill>
                <a:schemeClr val="bg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8" name="Shape 200"/>
          <p:cNvSpPr/>
          <p:nvPr/>
        </p:nvSpPr>
        <p:spPr>
          <a:xfrm>
            <a:off x="8452109" y="5361104"/>
            <a:ext cx="2996972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634050</a:t>
            </a:r>
            <a:r>
              <a:rPr lang="ru-RU" sz="1200" dirty="0">
                <a:solidFill>
                  <a:schemeClr val="bg1"/>
                </a:solidFill>
              </a:rPr>
              <a:t>, г. Томск, пр. Ленина, 36</a:t>
            </a:r>
          </a:p>
          <a:p>
            <a:r>
              <a:rPr lang="ru-RU" sz="1200" dirty="0">
                <a:solidFill>
                  <a:schemeClr val="bg1"/>
                </a:solidFill>
              </a:rPr>
              <a:t>+7 (3822) 52-98-52</a:t>
            </a:r>
            <a:r>
              <a:rPr lang="ru-RU" sz="1200" dirty="0" smtClean="0">
                <a:solidFill>
                  <a:schemeClr val="bg1"/>
                </a:solidFill>
              </a:rPr>
              <a:t>, +</a:t>
            </a:r>
            <a:r>
              <a:rPr lang="ru-RU" sz="1200" dirty="0">
                <a:solidFill>
                  <a:schemeClr val="bg1"/>
                </a:solidFill>
              </a:rPr>
              <a:t>7 (3822) 52-95-85 (факс)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rector@tsu.ru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www.tsu.ru</a:t>
            </a:r>
          </a:p>
        </p:txBody>
      </p:sp>
    </p:spTree>
    <p:extLst>
      <p:ext uri="{BB962C8B-B14F-4D97-AF65-F5344CB8AC3E}">
        <p14:creationId xmlns:p14="http://schemas.microsoft.com/office/powerpoint/2010/main" val="26020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курса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2</a:t>
            </a:fld>
            <a:endParaRPr lang="ru-RU"/>
          </a:p>
        </p:txBody>
      </p:sp>
      <p:pic>
        <p:nvPicPr>
          <p:cNvPr id="5" name="image1.jp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5645" y="5857586"/>
            <a:ext cx="623455" cy="49876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329100" y="5989748"/>
            <a:ext cx="1535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Курс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«Живое право»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5645" y="1428908"/>
            <a:ext cx="1064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5645" y="1499241"/>
            <a:ext cx="10489577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80000"/>
              </a:lnSpc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«Живое право»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учебный курс практического права для студентов и школьников с использованием интерактивных методов обучения, внеаудиторной деятельности и общественных ресурсов. </a:t>
            </a:r>
          </a:p>
          <a:p>
            <a:pPr indent="360363" algn="just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уроков «Живого права» в том, чтобы помочь студентам открыть или исследовать как работает право, почему оно работает таким образом и как оно может быть улучшено.</a:t>
            </a:r>
          </a:p>
          <a:p>
            <a:pPr indent="360363" algn="just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отличительная черта программы «Живое право»  - использование интерактивных методов обучения, способствующих развитию у студентов навыков критического мышления, умений решать проблемы и участвовать в коллективной работе, активно вовлекая их в процесс самообучения.  </a:t>
            </a:r>
          </a:p>
          <a:p>
            <a:pPr indent="360363" algn="just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направлен на развитие гражданских компетенций и обучение важным навыкам, которые могут быть применены в реальных жизненных ситуациях. </a:t>
            </a:r>
          </a:p>
        </p:txBody>
      </p:sp>
    </p:spTree>
    <p:extLst>
      <p:ext uri="{BB962C8B-B14F-4D97-AF65-F5344CB8AC3E}">
        <p14:creationId xmlns:p14="http://schemas.microsoft.com/office/powerpoint/2010/main" val="41335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3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369440" y="0"/>
            <a:ext cx="8772288" cy="1136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образовательной практики: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629779" y="1136822"/>
            <a:ext cx="10610751" cy="4501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студентов ЮИ ТГУ универсальных навыков и ценностей, необходимых самостоятельной, ответственной личности, юристу-профессионалу; </a:t>
            </a:r>
          </a:p>
          <a:p>
            <a:pPr marL="457200" lvl="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школьников с основами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права;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учащихся гражданских компетенций, которые могут применяться ими в реальных жизненных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67126" y="5912693"/>
            <a:ext cx="50741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lang="ru-RU" sz="1200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Курс</a:t>
            </a: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«Живое право»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5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026064" y="210064"/>
            <a:ext cx="11030464" cy="14756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sz="4000" kern="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Интересы ТГУ, на решение которых </a:t>
            </a:r>
            <a:r>
              <a:rPr lang="ru-RU" sz="4000" kern="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курс:</a:t>
            </a:r>
            <a:endParaRPr lang="ru-RU" sz="4000" kern="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629779" y="1685675"/>
            <a:ext cx="10870243" cy="416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endParaRPr lang="ru-RU" sz="24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514350" indent="-514350" algn="just"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студентов ТГУ универсальных навыков и ценностей, необходимых самостоятельной, ответственной личности, юристу-профессионалу; развитие их креативных, коммуникативных способностей, лидерских и проектных компетенций;</a:t>
            </a:r>
          </a:p>
          <a:p>
            <a:pPr marL="514350" indent="-514350" algn="just"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талантливой молодежи к участию в образовательной и исследовательской деятельности университета, формирование у школьников интереса к обучению в ТГУ.</a:t>
            </a: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467126" y="5912693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Курс «Живое право»</a:t>
            </a:r>
            <a:endParaRPr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50323" y="273562"/>
            <a:ext cx="10107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проводятся исключительно с применением интерактивных методов обучения, которые способствуют лучшему усвоению материала</a:t>
            </a:r>
          </a:p>
        </p:txBody>
      </p:sp>
      <p:pic>
        <p:nvPicPr>
          <p:cNvPr id="6" name="Picture 4" descr="7594_html_4a2593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57" y="1104559"/>
            <a:ext cx="8699157" cy="548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6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205" y="318100"/>
            <a:ext cx="10515600" cy="5749067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посвящены различным правовым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и предполагают следующую структуру.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63827" y="2105237"/>
            <a:ext cx="1977081" cy="1087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(2 мин.)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31906" y="2031099"/>
            <a:ext cx="1977081" cy="1461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Исходная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информация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 и инструктаж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(2 мин.)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75934" y="4086202"/>
            <a:ext cx="1977081" cy="1087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Интерактивное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задание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(</a:t>
            </a:r>
            <a:r>
              <a:rPr lang="ru-RU" altLang="ru-RU" b="1" dirty="0" smtClean="0">
                <a:latin typeface="Times New Roman" panose="02020603050405020304" pitchFamily="18" charset="0"/>
              </a:rPr>
              <a:t>25 </a:t>
            </a:r>
            <a:r>
              <a:rPr lang="ru-RU" altLang="ru-RU" b="1" dirty="0">
                <a:latin typeface="Times New Roman" panose="02020603050405020304" pitchFamily="18" charset="0"/>
              </a:rPr>
              <a:t>мин.)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00582" y="4164228"/>
            <a:ext cx="1977081" cy="1087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</a:rPr>
              <a:t>Рефлексия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</a:rPr>
              <a:t>(10 мин.)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45924" y="2105237"/>
            <a:ext cx="1977081" cy="1087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 (2 мин.)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076832" y="2446638"/>
            <a:ext cx="729049" cy="614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063048" y="2446637"/>
            <a:ext cx="864973" cy="630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431955" y="4395122"/>
            <a:ext cx="947352" cy="634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771266" y="3881920"/>
            <a:ext cx="902044" cy="10264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9242852" y="2804984"/>
            <a:ext cx="939114" cy="13592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4"/>
          <p:cNvSpPr/>
          <p:nvPr/>
        </p:nvSpPr>
        <p:spPr>
          <a:xfrm>
            <a:off x="1286264" y="5972314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Курс «Живое право»</a:t>
            </a:r>
            <a:endParaRPr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774498"/>
              </p:ext>
            </p:extLst>
          </p:nvPr>
        </p:nvGraphicFramePr>
        <p:xfrm>
          <a:off x="0" y="0"/>
          <a:ext cx="12192000" cy="6920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709351"/>
                <a:gridCol w="4386649"/>
                <a:gridCol w="3048000"/>
              </a:tblGrid>
              <a:tr h="560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урока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времени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Методическая цель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Примерные методики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41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Мотивация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Сконцентрировать внимание и вызвать интерес к изучению данной темы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«Мозговой штурм»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Блицопрос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Видеопрезентация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8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Объявление темы и задач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Обеспечить понимание учащимися их деятельности, чего они должны достигнуть в результате урока, что их ожидает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слово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название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29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необходимой информации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Инструктаж учащихся для выполнения задания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Мини-лекция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с раздаточным материалом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 домашнего задания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814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Интерактивное задание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Практическое усвоение материала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Дебаты, работа в малых группах, учебные суды, законотворческий процесс и т.д.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09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с целью закрепления материала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Опрос, «Предложение», «Большой круг» и т.д.</a:t>
                      </a:r>
                    </a:p>
                    <a:p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обучения «Живому праву»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2811"/>
            <a:ext cx="10515600" cy="4694152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Font typeface="Wingdings" panose="05000000000000000000" pitchFamily="2" charset="2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фокусируются на необходимых знаниях и навыках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(«Если вы хотите этого – учите этому»)</a:t>
            </a:r>
          </a:p>
          <a:p>
            <a:pPr marL="514350" indent="-514350" algn="just">
              <a:buFont typeface="Wingdings" panose="05000000000000000000" pitchFamily="2" charset="2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Выбранные проблемы и материалы демонстрируют различные точки зрения или перспективы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(«Роль учителя – образовывать, а не убеждать» и «Если мир нечестен, зачем играть по правилам?»)</a:t>
            </a:r>
          </a:p>
          <a:p>
            <a:pPr marL="514350" indent="-514350" algn="just">
              <a:buFont typeface="Wingdings" panose="05000000000000000000" pitchFamily="2" charset="2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Обеспечивается достаточный объем обучения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(«Модель асфальтовой дороги»)</a:t>
            </a:r>
          </a:p>
          <a:p>
            <a:pPr marL="514350" indent="-514350" algn="just">
              <a:buFont typeface="Wingdings" panose="05000000000000000000" pitchFamily="2" charset="2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интерактивные методы обучения, опора на имеющиеся у студентов знания и опыт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(«Заставляйте работать мозги студентов»)</a:t>
            </a:r>
          </a:p>
          <a:p>
            <a:pPr marL="514350" indent="-514350" algn="just">
              <a:buFont typeface="Wingdings" panose="05000000000000000000" pitchFamily="2" charset="2"/>
              <a:buAutoNum type="arabicPeriod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опыта представителей сообщества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(«Опустите стены, отделяющие студентов от сообщества, в котором они живут»)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8</a:t>
            </a:fld>
            <a:endParaRPr lang="ru-RU"/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286264" y="5972314"/>
            <a:ext cx="507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Курс «Живое право»</a:t>
            </a:r>
            <a:endParaRPr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778" y="185279"/>
            <a:ext cx="10837291" cy="4351338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проведения тренингов студенты сами в роли педагогов проводили уроки по изученным темам с использованием апробированных образовательных технологий у школьников 9-11 классов Гимназии № 56 и «Сибирском лицее».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школьных занятиях я выступала в качестве наблюдателя-куратора.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9</a:t>
            </a:fld>
            <a:endParaRPr lang="ru-RU"/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79" y="5912693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1360821" y="6040561"/>
            <a:ext cx="1535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Курс </a:t>
            </a:r>
            <a:r>
              <a:rPr lang="ru-RU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«Живое право»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" r="15552" b="-782"/>
          <a:stretch/>
        </p:blipFill>
        <p:spPr>
          <a:xfrm>
            <a:off x="1250838" y="2901057"/>
            <a:ext cx="3974194" cy="2934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49" r="23943" b="521"/>
          <a:stretch/>
        </p:blipFill>
        <p:spPr>
          <a:xfrm>
            <a:off x="6259892" y="2901056"/>
            <a:ext cx="3981808" cy="29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752</Words>
  <Application>Microsoft Office PowerPoint</Application>
  <PresentationFormat>Широкоэкранный</PresentationFormat>
  <Paragraphs>143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Основная идея 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Практики обучения «Живому праву» </vt:lpstr>
      <vt:lpstr>Презентация PowerPoint</vt:lpstr>
      <vt:lpstr>Презентация PowerPoint</vt:lpstr>
      <vt:lpstr>Презентация PowerPoint</vt:lpstr>
      <vt:lpstr>Результаты</vt:lpstr>
      <vt:lpstr>Результаты</vt:lpstr>
      <vt:lpstr>Оценка проведенных занятий студентами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 Shestakova</dc:creator>
  <cp:lastModifiedBy>User</cp:lastModifiedBy>
  <cp:revision>33</cp:revision>
  <dcterms:created xsi:type="dcterms:W3CDTF">2015-09-03T07:45:20Z</dcterms:created>
  <dcterms:modified xsi:type="dcterms:W3CDTF">2015-12-15T22:23:04Z</dcterms:modified>
</cp:coreProperties>
</file>